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60" r:id="rId6"/>
    <p:sldId id="266" r:id="rId7"/>
    <p:sldId id="267" r:id="rId8"/>
    <p:sldId id="262" r:id="rId9"/>
    <p:sldId id="270" r:id="rId10"/>
    <p:sldId id="265" r:id="rId11"/>
    <p:sldId id="269" r:id="rId12"/>
    <p:sldId id="268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akumar, Antony" initials="JA" lastIdx="1" clrIdx="0">
    <p:extLst>
      <p:ext uri="{19B8F6BF-5375-455C-9EA6-DF929625EA0E}">
        <p15:presenceInfo xmlns:p15="http://schemas.microsoft.com/office/powerpoint/2012/main" userId="S-1-5-21-343818398-308236825-682003330-1978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BE5792-D13E-440E-A31C-4EDF794445CA}" v="38" dt="2022-09-21T10:47:34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478E-C80A-4D1E-9227-D0B7E056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881D6-0C54-42A4-8AE6-975DC28CB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4F062-3B81-44B9-8E44-B4F3BBAE6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D842B-A7BA-49E1-87C3-213397A72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75B20-99E2-49D1-BAAE-86903F46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95032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C411-BA5D-49A0-AAC9-E8F2000F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ED0ED-A61B-4550-B056-BB59F1836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66962-F0EF-4653-86C9-CA6EB09CD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F2CDA-E288-4C1C-889A-8EE756A4F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17B36-2199-4B18-A4BC-0F7F4783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2535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FAC4-CBEF-40DF-834D-59E5B6A34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A1F2F-9C57-4629-A457-E30C3ABDF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4AF62-893C-4EDC-AFD5-F8578C2D5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A2ADA-47E8-4772-A76D-BAAFE133D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FA5E2-590D-4BF5-B556-3CDB5B33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3532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B844-8F6B-49A8-A05A-FC224C68F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9DD51-CF09-4772-AB9C-5EEFDAC48F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E04A5-69AC-431C-8CCA-7EFA48320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62181-FC81-4E78-B3E8-8AAD0EDA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25BA8-E881-4A68-9803-5241720A3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F7341-8A16-43E4-92BA-083DFFAD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5578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055F-D16D-4292-A3D4-891FDF9F3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13653-E694-41C7-9B84-2CEE1865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0A073-4031-4C16-B270-7F77D67E6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D3283-48C6-4B9F-BD3A-884F22C45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A899B8-F9D3-4D17-B869-EA4EE27380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4008C3-D177-4CBC-87E3-8BA1FBB7C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8BE809-2066-4C0F-A753-CD22CE534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48D3B9-2E76-4242-9F4B-52026EF9A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1894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DA8CD-2CC0-4230-BCEF-0F4B9404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2516CB-A092-4EB9-8C0B-15603654C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A71285-7004-4086-ADAB-EE0CE86CC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16CD7-A6E5-4BAF-A62A-FBBE5E50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348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CCAE11-A822-4E6F-8DED-108A85DF1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C52B5-F46B-401F-9B45-FE99DB7E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5E425-BAB9-4922-9B86-01D5025AD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6175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87A4C-753D-4A79-BFF2-E2888241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92A30-9BD3-4D15-923A-5942B0CD9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0B6FB-4E3F-4D46-8416-CCE607EFE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579C9-1D4D-44F1-8CF8-D9F50D8B7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55BE8-478C-43D2-891A-0BB752D42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3EB61-02F4-49FF-BF7A-F6381F20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87787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5A0E-6DB7-4FB1-87AF-68C6570D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9430EB-3C4D-4DF2-B912-F45C64E44E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03931-4478-48F7-86BD-51D0B7C97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552EF-4EDA-43B9-8EF6-AFB5DE547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8652B-C3B9-46E8-8F03-D01B0797A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84071-8B83-4821-837E-3EDB2AB8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1725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4ED06-A15A-432F-A0D3-A7A9BF48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4F9A83-7825-4280-8D6E-8D5443D30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B12BE-7D81-49C1-A504-E8A02A659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5B30A-E610-43AB-B428-218B568D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8D582-461A-4DD9-8106-144275CC9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6866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5AE1DF-2B6F-4F40-86C5-EB55E4E82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6B7E72-5E88-4966-88ED-5C2D46968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06AC6-0C53-49DC-BE6E-526074A9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1F72B-C9E6-4A85-84EE-2E9E163E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D516D-CC9A-43BD-A989-0A68CD470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6908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5DC8BE-7AC3-4F79-BF51-1BB1AF00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079B6-6BF4-4F30-85D2-F1FA6E8BF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33357-4684-4435-9E3F-EBA2975D0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308C-3F9D-4985-8121-5D0CA1817B35}" type="datetimeFigureOut">
              <a:rPr lang="en-SG" smtClean="0"/>
              <a:t>5/12/2023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2F731-20D3-4431-AA1F-A5DFD15A0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CCF7C-5F10-46EC-B47E-57CC13128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23532-4D6D-488F-AE21-9E6AD45AC3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0235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http://www.rspindia.net/" TargetMode="External"/><Relationship Id="rId7" Type="http://schemas.openxmlformats.org/officeDocument/2006/relationships/image" Target="../media/image4.jpg"/><Relationship Id="rId12" Type="http://schemas.openxmlformats.org/officeDocument/2006/relationships/hyperlink" Target="about:blank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11" Type="http://schemas.openxmlformats.org/officeDocument/2006/relationships/image" Target="../media/image8.png"/><Relationship Id="rId5" Type="http://schemas.openxmlformats.org/officeDocument/2006/relationships/hyperlink" Target="http://www.uds.in/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://www.fercoshutters.com/" TargetMode="External"/><Relationship Id="rId9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C50E5D4-B554-430D-AA75-6581D830D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1" y="850108"/>
            <a:ext cx="12102637" cy="56268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19DF6-1ADF-4AC4-9106-6D1A1D4ADD31}"/>
              </a:ext>
            </a:extLst>
          </p:cNvPr>
          <p:cNvSpPr/>
          <p:nvPr/>
        </p:nvSpPr>
        <p:spPr>
          <a:xfrm>
            <a:off x="1226631" y="-73222"/>
            <a:ext cx="95830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JAPANESE INDUSTRIAL TOWNSHIP (JIT)</a:t>
            </a:r>
          </a:p>
        </p:txBody>
      </p:sp>
    </p:spTree>
    <p:extLst>
      <p:ext uri="{BB962C8B-B14F-4D97-AF65-F5344CB8AC3E}">
        <p14:creationId xmlns:p14="http://schemas.microsoft.com/office/powerpoint/2010/main" val="5931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909143-0D20-400D-A514-4537038C0BEE}"/>
              </a:ext>
            </a:extLst>
          </p:cNvPr>
          <p:cNvSpPr txBox="1"/>
          <p:nvPr/>
        </p:nvSpPr>
        <p:spPr>
          <a:xfrm>
            <a:off x="213360" y="467360"/>
            <a:ext cx="11978640" cy="763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600" b="1" u="sng" dirty="0">
                <a:solidFill>
                  <a:schemeClr val="accent5">
                    <a:lumMod val="50000"/>
                  </a:schemeClr>
                </a:solidFill>
                <a:latin typeface="Colonna MT" panose="04020805060202030203" pitchFamily="82" charset="0"/>
              </a:rPr>
              <a:t>               JAPANESE INDUSTRIAL TOWNSHIP ( JIT ) - KARNATAKA - INDIA</a:t>
            </a:r>
          </a:p>
          <a:p>
            <a:endParaRPr lang="en-IN" sz="3200" b="1" dirty="0">
              <a:latin typeface="Colonna MT" panose="04020805060202030203" pitchFamily="82" charset="0"/>
            </a:endParaRPr>
          </a:p>
          <a:p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JIT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is an exclusive Japanese Industrial Hub , providing customised Infrastructure with 100% Plug &amp; Play facility, first of its kind for Japanese Manufacturers &amp; Ancillary Units at </a:t>
            </a:r>
            <a:r>
              <a:rPr lang="en-IN" sz="2400" dirty="0" err="1">
                <a:solidFill>
                  <a:srgbClr val="002060"/>
                </a:solidFill>
                <a:latin typeface="Colonna MT" panose="04020805060202030203" pitchFamily="82" charset="0"/>
              </a:rPr>
              <a:t>Vasantha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</a:t>
            </a:r>
            <a:r>
              <a:rPr lang="en-IN" sz="2400" dirty="0" err="1">
                <a:solidFill>
                  <a:srgbClr val="002060"/>
                </a:solidFill>
                <a:latin typeface="Colonna MT" panose="04020805060202030203" pitchFamily="82" charset="0"/>
              </a:rPr>
              <a:t>Narasapura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- </a:t>
            </a:r>
            <a:r>
              <a:rPr lang="en-IN" sz="2400" dirty="0" err="1">
                <a:solidFill>
                  <a:srgbClr val="002060"/>
                </a:solidFill>
                <a:latin typeface="Colonna MT" panose="04020805060202030203" pitchFamily="82" charset="0"/>
              </a:rPr>
              <a:t>Tumkur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Road which comes under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JICA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Corridor.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JIT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is an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JETRO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initiative in association with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KIADB, AMELL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has a master developer will purchase the land jointly with SPV partners, from KIADB which is  already allocated for JIT.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SPV will Register in KIADB Portal &amp; will submit E.O.I proposal to develop the JIT .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AMELL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SPV will develop customised infrastructure to each clients &amp; lease to potential Japanese Clients with exit options.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AMELL will develop JIT has an world class infrastructure by incorporating latest Technologies like BIM, TEKLA &amp; DGPS Drone Survey &amp; Construction monitoring &amp; will present the model to potential clients virtually &amp; on approval from client the execution of the same will be done.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                                               (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SEEING IS BELIEVING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)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4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909143-0D20-400D-A514-4537038C0BEE}"/>
              </a:ext>
            </a:extLst>
          </p:cNvPr>
          <p:cNvSpPr txBox="1"/>
          <p:nvPr/>
        </p:nvSpPr>
        <p:spPr>
          <a:xfrm>
            <a:off x="267854" y="350981"/>
            <a:ext cx="1153621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The Project is planned in 3 Phases as per the KIADB Layout, which can be increased based on the client inflowing requirements.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AMELL INDUSTRIAL VENTURES (INDIA) PVT .LTD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with SPV &amp; Consortium partner’s will develop the entire JIT with own investment &amp; International project funds, which will be a fast track project.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AMPLUS SOLAR -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(A Member of PETRONAS &amp; GENTARI GROUP - MALAYSIA ) has   already expressed their interest to Invest in the Solar Plant/Park exclusively for JIT, which will be self Sufficient to meet out the required Power to the industries in JIT.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AMELL - SPV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will design &amp; construct BTS/Customised Manufacturing Plants as per the client requirements &amp; Specifications, which includes Civil, Steel Structures ( PEB ) , Fire Hydrant Systems, BMS, MEP, HVAC, STP &amp; ETP ,Utilities, Landscaping , Road works &amp; Rain Water Harvesting, ETC,..</a:t>
            </a:r>
          </a:p>
        </p:txBody>
      </p:sp>
    </p:spTree>
    <p:extLst>
      <p:ext uri="{BB962C8B-B14F-4D97-AF65-F5344CB8AC3E}">
        <p14:creationId xmlns:p14="http://schemas.microsoft.com/office/powerpoint/2010/main" val="313579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909143-0D20-400D-A514-4537038C0BEE}"/>
              </a:ext>
            </a:extLst>
          </p:cNvPr>
          <p:cNvSpPr txBox="1"/>
          <p:nvPr/>
        </p:nvSpPr>
        <p:spPr>
          <a:xfrm>
            <a:off x="267854" y="350981"/>
            <a:ext cx="1153621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The Infrastructure work will be developed / executed as per the Final approved drawing by the client’s &amp; will be handed over in stipulated timeline to the clients has a 100% plug &amp; play manufacturing unit.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The completed project for particular company / entity will be handed over for which the clients has signed a Lease agreement to occupy &amp; operate their Industries. The client may seek  Master developer ( AMELL ) for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EXIT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on settling the Investment made after 4</a:t>
            </a:r>
            <a:r>
              <a:rPr lang="en-IN" sz="2400" baseline="30000" dirty="0">
                <a:solidFill>
                  <a:srgbClr val="002060"/>
                </a:solidFill>
                <a:latin typeface="Colonna MT" panose="04020805060202030203" pitchFamily="82" charset="0"/>
              </a:rPr>
              <a:t>th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year or within 10 years to take the ownership of the premises ( Land , Building &amp; amenities.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Apart from Infrastructure provided by the AMELL SPV, the clients will invest themselves for the Capital Equipment's &amp; Requirements for which they will have the ownership of those particular items.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The standard period of Lease Agreement will be for 10 years between AMELL-SPV &amp; Client’s . During this period the client can propose for Exit option to takeover the ownership. The ultimate agenda is to reduce the Capital expenditure &amp; hassle free business activity to the Manufacturer’s / End user’s.</a:t>
            </a:r>
          </a:p>
        </p:txBody>
      </p:sp>
    </p:spTree>
    <p:extLst>
      <p:ext uri="{BB962C8B-B14F-4D97-AF65-F5344CB8AC3E}">
        <p14:creationId xmlns:p14="http://schemas.microsoft.com/office/powerpoint/2010/main" val="2243346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ED3C13-C091-4D5A-93DF-14C893E73DC3}"/>
              </a:ext>
            </a:extLst>
          </p:cNvPr>
          <p:cNvSpPr txBox="1"/>
          <p:nvPr/>
        </p:nvSpPr>
        <p:spPr>
          <a:xfrm>
            <a:off x="227860" y="469557"/>
            <a:ext cx="1173628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Total Land Area 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-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Phase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</a:t>
            </a:r>
            <a:r>
              <a:rPr lang="en-IN" sz="2400" dirty="0">
                <a:solidFill>
                  <a:srgbClr val="002060"/>
                </a:solidFill>
                <a:latin typeface="Bahnschrift" panose="020B0502040204020203" pitchFamily="34" charset="0"/>
              </a:rPr>
              <a:t>1 = 101.30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Acres </a:t>
            </a:r>
            <a:r>
              <a:rPr lang="en-IN" sz="2400" dirty="0">
                <a:solidFill>
                  <a:srgbClr val="002060"/>
                </a:solidFill>
                <a:latin typeface="Bahnschrift" panose="020B0502040204020203" pitchFamily="34" charset="0"/>
              </a:rPr>
              <a:t>= 4,412,628</a:t>
            </a:r>
            <a:r>
              <a:rPr lang="en-IN" sz="2400" dirty="0">
                <a:solidFill>
                  <a:srgbClr val="002060"/>
                </a:solidFill>
              </a:rPr>
              <a:t> </a:t>
            </a:r>
            <a:r>
              <a:rPr lang="en-IN" sz="2400" dirty="0" err="1">
                <a:solidFill>
                  <a:srgbClr val="002060"/>
                </a:solidFill>
                <a:latin typeface="Colonna MT" panose="04020805060202030203" pitchFamily="82" charset="0"/>
              </a:rPr>
              <a:t>Sq.ft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IN" sz="2400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Total Land Area 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-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Phase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</a:t>
            </a:r>
            <a:r>
              <a:rPr lang="en-IN" sz="2400" dirty="0">
                <a:solidFill>
                  <a:srgbClr val="002060"/>
                </a:solidFill>
                <a:latin typeface="Bahnschrift" panose="020B0502040204020203" pitchFamily="34" charset="0"/>
              </a:rPr>
              <a:t>2 = 120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Acres    </a:t>
            </a:r>
            <a:r>
              <a:rPr lang="en-IN" sz="2400" dirty="0">
                <a:solidFill>
                  <a:srgbClr val="002060"/>
                </a:solidFill>
                <a:latin typeface="Bahnschrift" panose="020B0502040204020203" pitchFamily="34" charset="0"/>
              </a:rPr>
              <a:t> = 5,227,200 </a:t>
            </a:r>
            <a:r>
              <a:rPr lang="en-IN" sz="2400" dirty="0" err="1">
                <a:solidFill>
                  <a:srgbClr val="002060"/>
                </a:solidFill>
                <a:latin typeface="Colonna MT" panose="04020805060202030203" pitchFamily="82" charset="0"/>
              </a:rPr>
              <a:t>Sq.ft</a:t>
            </a:r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IN" sz="2400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Master Developer  - AMELL Industrial Ventures (India) </a:t>
            </a:r>
            <a:r>
              <a:rPr lang="en-IN" sz="2400" b="1" dirty="0" err="1">
                <a:solidFill>
                  <a:srgbClr val="002060"/>
                </a:solidFill>
                <a:latin typeface="Colonna MT" panose="04020805060202030203" pitchFamily="82" charset="0"/>
              </a:rPr>
              <a:t>Pvt.Ltd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. - Bangalore</a:t>
            </a:r>
          </a:p>
          <a:p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Project Architect  </a:t>
            </a:r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- 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RSP Design Consultants (India) </a:t>
            </a:r>
            <a:r>
              <a:rPr lang="en-IN" sz="2400" b="1" dirty="0" err="1">
                <a:solidFill>
                  <a:srgbClr val="002060"/>
                </a:solidFill>
                <a:latin typeface="Colonna MT" panose="04020805060202030203" pitchFamily="82" charset="0"/>
              </a:rPr>
              <a:t>Pvt.Ltd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. - Bangalore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IN" sz="2400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Technology Partner’s – AMPLUS SOLAR ( A member of GENTARI Group – Malaysia)</a:t>
            </a:r>
          </a:p>
          <a:p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                                              Industrial Power Tariff – Below Rs.4.10/unit.</a:t>
            </a: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                                              </a:t>
            </a:r>
            <a:endParaRPr lang="en-IN" sz="2400" b="1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endParaRPr lang="en-IN" sz="2400" b="1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Project Management Consultants – </a:t>
            </a:r>
            <a:r>
              <a:rPr lang="en-IN" sz="2400" b="1" dirty="0" err="1">
                <a:solidFill>
                  <a:srgbClr val="002060"/>
                </a:solidFill>
                <a:latin typeface="Colonna MT" panose="04020805060202030203" pitchFamily="82" charset="0"/>
              </a:rPr>
              <a:t>Takenaka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 &amp; Colliers</a:t>
            </a:r>
          </a:p>
          <a:p>
            <a:endParaRPr lang="en-IN" sz="2400" b="1" dirty="0">
              <a:solidFill>
                <a:srgbClr val="002060"/>
              </a:solidFill>
              <a:latin typeface="Colonna MT" panose="04020805060202030203" pitchFamily="82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Effluent Treatment Plant – Bluestem </a:t>
            </a:r>
            <a:r>
              <a:rPr lang="en-IN" sz="2400" b="1" dirty="0" err="1">
                <a:solidFill>
                  <a:srgbClr val="002060"/>
                </a:solidFill>
                <a:latin typeface="Colonna MT" panose="04020805060202030203" pitchFamily="82" charset="0"/>
              </a:rPr>
              <a:t>Bhd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 </a:t>
            </a:r>
            <a:r>
              <a:rPr lang="en-IN" sz="2400" b="1" dirty="0" err="1">
                <a:solidFill>
                  <a:srgbClr val="002060"/>
                </a:solidFill>
                <a:latin typeface="Colonna MT" panose="04020805060202030203" pitchFamily="82" charset="0"/>
              </a:rPr>
              <a:t>Sdn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 – Malaysia</a:t>
            </a:r>
          </a:p>
          <a:p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                                                   USP – 60% lesser cost comparing to Traditional System.</a:t>
            </a:r>
          </a:p>
          <a:p>
            <a:r>
              <a:rPr lang="en-IN" sz="2400" dirty="0">
                <a:solidFill>
                  <a:srgbClr val="002060"/>
                </a:solidFill>
                <a:latin typeface="Colonna MT" panose="04020805060202030203" pitchFamily="82" charset="0"/>
              </a:rPr>
              <a:t>                                                               </a:t>
            </a:r>
            <a:r>
              <a:rPr lang="en-IN" sz="2400" b="1" dirty="0">
                <a:solidFill>
                  <a:srgbClr val="002060"/>
                </a:solidFill>
                <a:latin typeface="Colonna MT" panose="04020805060202030203" pitchFamily="82" charset="0"/>
              </a:rPr>
              <a:t>80% faster processing time with 0% slag Spillage</a:t>
            </a:r>
          </a:p>
        </p:txBody>
      </p:sp>
    </p:spTree>
    <p:extLst>
      <p:ext uri="{BB962C8B-B14F-4D97-AF65-F5344CB8AC3E}">
        <p14:creationId xmlns:p14="http://schemas.microsoft.com/office/powerpoint/2010/main" val="1743107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6609" y="2580630"/>
            <a:ext cx="1537297" cy="7128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7098" y="3217780"/>
            <a:ext cx="1056316" cy="178909"/>
          </a:xfrm>
          <a:prstGeom prst="rect">
            <a:avLst/>
          </a:prstGeom>
        </p:spPr>
        <p:txBody>
          <a:bodyPr vert="horz" wrap="square" lIns="0" tIns="11507" rIns="0" bIns="0" rtlCol="0">
            <a:spAutoFit/>
          </a:bodyPr>
          <a:lstStyle/>
          <a:p>
            <a:pPr marL="11506">
              <a:spcBef>
                <a:spcPts val="91"/>
              </a:spcBef>
            </a:pPr>
            <a:r>
              <a:rPr sz="1087" b="1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www.rspindia.net</a:t>
            </a:r>
            <a:endParaRPr sz="1087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64241" y="801556"/>
            <a:ext cx="2496381" cy="708011"/>
          </a:xfrm>
          <a:prstGeom prst="rect">
            <a:avLst/>
          </a:prstGeom>
        </p:spPr>
        <p:txBody>
          <a:bodyPr vert="horz" wrap="square" lIns="0" tIns="28191" rIns="0" bIns="0" rtlCol="0">
            <a:spAutoFit/>
          </a:bodyPr>
          <a:lstStyle/>
          <a:p>
            <a:pPr marL="11506">
              <a:spcBef>
                <a:spcPts val="222"/>
              </a:spcBef>
            </a:pPr>
            <a:r>
              <a:rPr sz="1450" b="1" dirty="0">
                <a:solidFill>
                  <a:srgbClr val="001F5F"/>
                </a:solidFill>
                <a:latin typeface="Calibri"/>
                <a:cs typeface="Calibri"/>
              </a:rPr>
              <a:t>Concept</a:t>
            </a:r>
            <a:r>
              <a:rPr sz="1450" b="1" spc="25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b="1" spc="-5" dirty="0">
                <a:solidFill>
                  <a:srgbClr val="001F5F"/>
                </a:solidFill>
                <a:latin typeface="Calibri"/>
                <a:cs typeface="Calibri"/>
              </a:rPr>
              <a:t>Design,</a:t>
            </a:r>
            <a:endParaRPr sz="1450" dirty="0">
              <a:latin typeface="Calibri"/>
              <a:cs typeface="Calibri"/>
            </a:endParaRPr>
          </a:p>
          <a:p>
            <a:pPr marL="11506" marR="4602">
              <a:lnSpc>
                <a:spcPct val="101299"/>
              </a:lnSpc>
              <a:spcBef>
                <a:spcPts val="109"/>
              </a:spcBef>
            </a:pPr>
            <a:r>
              <a:rPr sz="1450" b="1" spc="-5" dirty="0">
                <a:solidFill>
                  <a:srgbClr val="001F5F"/>
                </a:solidFill>
                <a:latin typeface="Calibri"/>
                <a:cs typeface="Calibri"/>
              </a:rPr>
              <a:t>Liasoining </a:t>
            </a:r>
            <a:r>
              <a:rPr sz="1450" b="1" dirty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sz="1450" b="1" spc="5" dirty="0">
                <a:solidFill>
                  <a:srgbClr val="001F5F"/>
                </a:solidFill>
                <a:latin typeface="Calibri"/>
                <a:cs typeface="Calibri"/>
              </a:rPr>
              <a:t>BIM &amp; </a:t>
            </a:r>
            <a:r>
              <a:rPr sz="1450" b="1" spc="-5" dirty="0">
                <a:solidFill>
                  <a:srgbClr val="001F5F"/>
                </a:solidFill>
                <a:latin typeface="Calibri"/>
                <a:cs typeface="Calibri"/>
              </a:rPr>
              <a:t>TEKLA, </a:t>
            </a:r>
            <a:r>
              <a:rPr sz="1450" b="1" spc="-9" dirty="0">
                <a:solidFill>
                  <a:srgbClr val="001F5F"/>
                </a:solidFill>
                <a:latin typeface="Calibri"/>
                <a:cs typeface="Calibri"/>
              </a:rPr>
              <a:t>Civil </a:t>
            </a:r>
            <a:r>
              <a:rPr sz="1450" b="1" spc="5" dirty="0">
                <a:solidFill>
                  <a:srgbClr val="001F5F"/>
                </a:solidFill>
                <a:latin typeface="Calibri"/>
                <a:cs typeface="Calibri"/>
              </a:rPr>
              <a:t>&amp; </a:t>
            </a:r>
            <a:r>
              <a:rPr sz="1450" b="1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01F5F"/>
                </a:solidFill>
                <a:latin typeface="Calibri"/>
                <a:cs typeface="Calibri"/>
              </a:rPr>
              <a:t>Structural</a:t>
            </a:r>
            <a:r>
              <a:rPr sz="1450" b="1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01F5F"/>
                </a:solidFill>
                <a:latin typeface="Calibri"/>
                <a:cs typeface="Calibri"/>
              </a:rPr>
              <a:t>Works.</a:t>
            </a:r>
            <a:endParaRPr sz="14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269017" y="922588"/>
            <a:ext cx="2277178" cy="536763"/>
          </a:xfrm>
          <a:prstGeom prst="rect">
            <a:avLst/>
          </a:prstGeom>
        </p:spPr>
        <p:txBody>
          <a:bodyPr vert="horz" wrap="square" lIns="0" tIns="11507" rIns="0" bIns="0" rtlCol="0" anchor="ctr">
            <a:spAutoFit/>
          </a:bodyPr>
          <a:lstStyle/>
          <a:p>
            <a:pPr marL="11506" marR="4602">
              <a:lnSpc>
                <a:spcPct val="106800"/>
              </a:lnSpc>
              <a:spcBef>
                <a:spcPts val="91"/>
              </a:spcBef>
            </a:pPr>
            <a:r>
              <a:rPr sz="1631" b="1" spc="32" dirty="0">
                <a:latin typeface="+mn-lt"/>
              </a:rPr>
              <a:t>Dock </a:t>
            </a:r>
            <a:r>
              <a:rPr sz="1631" b="1" spc="27" dirty="0">
                <a:latin typeface="+mn-lt"/>
              </a:rPr>
              <a:t>leveler </a:t>
            </a:r>
            <a:r>
              <a:rPr sz="1631" b="1" spc="54" dirty="0">
                <a:latin typeface="+mn-lt"/>
              </a:rPr>
              <a:t>&amp; </a:t>
            </a:r>
            <a:r>
              <a:rPr sz="1631" b="1" spc="32" dirty="0">
                <a:latin typeface="+mn-lt"/>
              </a:rPr>
              <a:t>Fire rated </a:t>
            </a:r>
            <a:r>
              <a:rPr sz="1631" b="1" spc="-358" dirty="0">
                <a:latin typeface="+mn-lt"/>
              </a:rPr>
              <a:t> </a:t>
            </a:r>
            <a:r>
              <a:rPr sz="1631" b="1" spc="27" dirty="0">
                <a:latin typeface="+mn-lt"/>
              </a:rPr>
              <a:t>Rolling</a:t>
            </a:r>
            <a:r>
              <a:rPr sz="1631" b="1" spc="249" dirty="0">
                <a:latin typeface="+mn-lt"/>
              </a:rPr>
              <a:t> </a:t>
            </a:r>
            <a:r>
              <a:rPr sz="1631" b="1" spc="27" dirty="0">
                <a:latin typeface="+mn-lt"/>
              </a:rPr>
              <a:t>shutters</a:t>
            </a:r>
            <a:endParaRPr sz="1631" b="1" dirty="0">
              <a:latin typeface="+mn-l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9046" y="1688051"/>
            <a:ext cx="1364121" cy="178909"/>
          </a:xfrm>
          <a:prstGeom prst="rect">
            <a:avLst/>
          </a:prstGeom>
        </p:spPr>
        <p:txBody>
          <a:bodyPr vert="horz" wrap="square" lIns="0" tIns="11507" rIns="0" bIns="0" rtlCol="0">
            <a:spAutoFit/>
          </a:bodyPr>
          <a:lstStyle/>
          <a:p>
            <a:pPr marL="11506">
              <a:spcBef>
                <a:spcPts val="91"/>
              </a:spcBef>
            </a:pPr>
            <a:r>
              <a:rPr sz="1087" b="1" dirty="0">
                <a:solidFill>
                  <a:srgbClr val="001F5F"/>
                </a:solidFill>
                <a:latin typeface="Calibri"/>
                <a:cs typeface="Calibri"/>
              </a:rPr>
              <a:t>(Utkarsh</a:t>
            </a:r>
            <a:r>
              <a:rPr sz="1087" b="1" spc="-5" dirty="0">
                <a:solidFill>
                  <a:srgbClr val="001F5F"/>
                </a:solidFill>
                <a:latin typeface="Calibri"/>
                <a:cs typeface="Calibri"/>
              </a:rPr>
              <a:t> Infra</a:t>
            </a:r>
            <a:r>
              <a:rPr sz="1087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87" b="1" spc="-5" dirty="0">
                <a:solidFill>
                  <a:srgbClr val="001F5F"/>
                </a:solidFill>
                <a:latin typeface="Calibri"/>
                <a:cs typeface="Calibri"/>
              </a:rPr>
              <a:t>projects)</a:t>
            </a:r>
            <a:endParaRPr sz="1087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82961" y="2758141"/>
            <a:ext cx="3052155" cy="275854"/>
          </a:xfrm>
          <a:prstGeom prst="rect">
            <a:avLst/>
          </a:prstGeom>
        </p:spPr>
        <p:txBody>
          <a:bodyPr vert="horz" wrap="square" lIns="0" tIns="10931" rIns="0" bIns="0" rtlCol="0">
            <a:spAutoFit/>
          </a:bodyPr>
          <a:lstStyle/>
          <a:p>
            <a:pPr marL="11506">
              <a:spcBef>
                <a:spcPts val="86"/>
              </a:spcBef>
            </a:pP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Architects</a:t>
            </a:r>
            <a:r>
              <a:rPr sz="1721" b="1" spc="1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1721" b="1" spc="2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9" dirty="0">
                <a:solidFill>
                  <a:srgbClr val="001F5F"/>
                </a:solidFill>
                <a:latin typeface="Calibri"/>
                <a:cs typeface="Calibri"/>
              </a:rPr>
              <a:t>Design</a:t>
            </a:r>
            <a:r>
              <a:rPr sz="1721" b="1" spc="16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Consultants.</a:t>
            </a:r>
            <a:endParaRPr sz="1721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4241" y="4286011"/>
            <a:ext cx="2668406" cy="536208"/>
          </a:xfrm>
          <a:prstGeom prst="rect">
            <a:avLst/>
          </a:prstGeom>
        </p:spPr>
        <p:txBody>
          <a:bodyPr vert="horz" wrap="square" lIns="0" tIns="5178" rIns="0" bIns="0" rtlCol="0">
            <a:spAutoFit/>
          </a:bodyPr>
          <a:lstStyle/>
          <a:p>
            <a:pPr marL="11506" marR="4602">
              <a:lnSpc>
                <a:spcPct val="102200"/>
              </a:lnSpc>
              <a:spcBef>
                <a:spcPts val="41"/>
              </a:spcBef>
            </a:pP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Amplus </a:t>
            </a:r>
            <a:r>
              <a:rPr sz="1721" b="1" spc="-9" dirty="0">
                <a:solidFill>
                  <a:srgbClr val="001F5F"/>
                </a:solidFill>
                <a:latin typeface="Calibri"/>
                <a:cs typeface="Calibri"/>
              </a:rPr>
              <a:t>Solor</a:t>
            </a:r>
            <a:r>
              <a:rPr sz="1721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(Asia’s leading </a:t>
            </a:r>
            <a:r>
              <a:rPr sz="1721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distributed</a:t>
            </a:r>
            <a:r>
              <a:rPr sz="1721" b="1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energy</a:t>
            </a:r>
            <a:r>
              <a:rPr sz="1721" b="1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21" b="1" spc="-5" dirty="0">
                <a:solidFill>
                  <a:srgbClr val="001F5F"/>
                </a:solidFill>
                <a:latin typeface="Calibri"/>
                <a:cs typeface="Calibri"/>
              </a:rPr>
              <a:t>Company)</a:t>
            </a:r>
            <a:endParaRPr sz="1721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10937" y="1780799"/>
            <a:ext cx="1596556" cy="178909"/>
          </a:xfrm>
          <a:prstGeom prst="rect">
            <a:avLst/>
          </a:prstGeom>
        </p:spPr>
        <p:txBody>
          <a:bodyPr vert="horz" wrap="square" lIns="0" tIns="11507" rIns="0" bIns="0" rtlCol="0">
            <a:spAutoFit/>
          </a:bodyPr>
          <a:lstStyle/>
          <a:p>
            <a:pPr marL="11506">
              <a:spcBef>
                <a:spcPts val="91"/>
              </a:spcBef>
            </a:pPr>
            <a:r>
              <a:rPr sz="1087" b="1" u="sng" spc="6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www.fercoshutters.com</a:t>
            </a:r>
            <a:endParaRPr sz="1087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69017" y="2892237"/>
            <a:ext cx="2295014" cy="536763"/>
          </a:xfrm>
          <a:prstGeom prst="rect">
            <a:avLst/>
          </a:prstGeom>
        </p:spPr>
        <p:txBody>
          <a:bodyPr vert="horz" wrap="square" lIns="0" tIns="11507" rIns="0" bIns="0" rtlCol="0">
            <a:spAutoFit/>
          </a:bodyPr>
          <a:lstStyle/>
          <a:p>
            <a:pPr marL="11506" marR="4602">
              <a:lnSpc>
                <a:spcPct val="106700"/>
              </a:lnSpc>
              <a:spcBef>
                <a:spcPts val="91"/>
              </a:spcBef>
            </a:pPr>
            <a:r>
              <a:rPr sz="1631" b="1" dirty="0">
                <a:solidFill>
                  <a:srgbClr val="001F5F"/>
                </a:solidFill>
                <a:latin typeface="Calibri"/>
                <a:cs typeface="Calibri"/>
              </a:rPr>
              <a:t>Material</a:t>
            </a:r>
            <a:r>
              <a:rPr sz="1631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31" b="1" dirty="0">
                <a:solidFill>
                  <a:srgbClr val="001F5F"/>
                </a:solidFill>
                <a:latin typeface="Calibri"/>
                <a:cs typeface="Calibri"/>
              </a:rPr>
              <a:t>storage,</a:t>
            </a:r>
            <a:r>
              <a:rPr sz="1631" b="1" spc="-4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31" b="1" spc="-9" dirty="0">
                <a:solidFill>
                  <a:srgbClr val="001F5F"/>
                </a:solidFill>
                <a:latin typeface="Calibri"/>
                <a:cs typeface="Calibri"/>
              </a:rPr>
              <a:t>handling </a:t>
            </a:r>
            <a:r>
              <a:rPr sz="1631" b="1" spc="-35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31" b="1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1631" b="1" spc="1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31" b="1" spc="-9" dirty="0">
                <a:solidFill>
                  <a:srgbClr val="001F5F"/>
                </a:solidFill>
                <a:latin typeface="Calibri"/>
                <a:cs typeface="Calibri"/>
              </a:rPr>
              <a:t>Facility</a:t>
            </a:r>
            <a:r>
              <a:rPr sz="1631" b="1" spc="17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31" b="1" spc="-5" dirty="0">
                <a:solidFill>
                  <a:srgbClr val="001F5F"/>
                </a:solidFill>
                <a:latin typeface="Calibri"/>
                <a:cs typeface="Calibri"/>
              </a:rPr>
              <a:t>management.</a:t>
            </a:r>
            <a:endParaRPr sz="1631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29410" y="3519211"/>
            <a:ext cx="795113" cy="178909"/>
          </a:xfrm>
          <a:prstGeom prst="rect">
            <a:avLst/>
          </a:prstGeom>
        </p:spPr>
        <p:txBody>
          <a:bodyPr vert="horz" wrap="square" lIns="0" tIns="11507" rIns="0" bIns="0" rtlCol="0">
            <a:spAutoFit/>
          </a:bodyPr>
          <a:lstStyle/>
          <a:p>
            <a:pPr marL="11506">
              <a:spcBef>
                <a:spcPts val="91"/>
              </a:spcBef>
            </a:pPr>
            <a:r>
              <a:rPr sz="1087" b="1" u="sng" spc="54" dirty="0">
                <a:solidFill>
                  <a:srgbClr val="1F5768"/>
                </a:solidFill>
                <a:uFill>
                  <a:solidFill>
                    <a:srgbClr val="1F5768"/>
                  </a:solidFill>
                </a:uFill>
                <a:latin typeface="Calibri"/>
                <a:cs typeface="Calibri"/>
                <a:hlinkClick r:id="rId5"/>
              </a:rPr>
              <a:t>www.uds.in</a:t>
            </a:r>
            <a:endParaRPr sz="1087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2727" y="4132342"/>
            <a:ext cx="1727619" cy="84354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64628" y="748741"/>
            <a:ext cx="966564" cy="96656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29555" y="2676488"/>
            <a:ext cx="1086095" cy="140439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4056" y="801556"/>
            <a:ext cx="1409111" cy="7646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182B49-9AFB-CBE1-A055-C72C56D8AD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604" y="5809159"/>
            <a:ext cx="1784742" cy="5975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669F11-2E1E-18A6-DCFE-D4F67A8D17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1051" y="4535883"/>
            <a:ext cx="1792362" cy="89356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9AB164A-C402-E92B-785C-DBD77F9CF8ED}"/>
              </a:ext>
            </a:extLst>
          </p:cNvPr>
          <p:cNvSpPr/>
          <p:nvPr/>
        </p:nvSpPr>
        <p:spPr>
          <a:xfrm>
            <a:off x="6607013" y="5393599"/>
            <a:ext cx="15264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spc="95" dirty="0">
                <a:solidFill>
                  <a:srgbClr val="001F60"/>
                </a:solidFill>
                <a:cs typeface="Calibri"/>
                <a:hlinkClick r:id="rId12"/>
              </a:rPr>
              <a:t>www.colliers.com</a:t>
            </a:r>
            <a:endParaRPr lang="en-IN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9DA216-E3BC-7A53-6EA0-7A806B9B57A1}"/>
              </a:ext>
            </a:extLst>
          </p:cNvPr>
          <p:cNvSpPr/>
          <p:nvPr/>
        </p:nvSpPr>
        <p:spPr>
          <a:xfrm>
            <a:off x="939046" y="6406694"/>
            <a:ext cx="14225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65">
              <a:lnSpc>
                <a:spcPct val="100000"/>
              </a:lnSpc>
              <a:spcBef>
                <a:spcPts val="1660"/>
              </a:spcBef>
              <a:tabLst>
                <a:tab pos="313055" algn="l"/>
              </a:tabLst>
            </a:pPr>
            <a:r>
              <a:rPr lang="en-IN" sz="1100" b="1" spc="45" dirty="0">
                <a:solidFill>
                  <a:srgbClr val="001F60"/>
                </a:solidFill>
                <a:cs typeface="Calibri"/>
                <a:hlinkClick r:id="rId12"/>
              </a:rPr>
              <a:t>www.auroflux.com</a:t>
            </a:r>
            <a:endParaRPr lang="en-IN" sz="1100" dirty="0"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908FEC-2230-7B61-E1DA-42AF67516F4A}"/>
              </a:ext>
            </a:extLst>
          </p:cNvPr>
          <p:cNvSpPr txBox="1"/>
          <p:nvPr/>
        </p:nvSpPr>
        <p:spPr>
          <a:xfrm>
            <a:off x="2620346" y="5804297"/>
            <a:ext cx="6096000" cy="65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5080" algn="just">
              <a:lnSpc>
                <a:spcPct val="101600"/>
              </a:lnSpc>
              <a:tabLst>
                <a:tab pos="313055" algn="l"/>
              </a:tabLst>
            </a:pPr>
            <a:r>
              <a:rPr lang="en-IN" sz="1800" b="1" spc="45" dirty="0">
                <a:solidFill>
                  <a:srgbClr val="001F60"/>
                </a:solidFill>
                <a:latin typeface="Colonna MT" panose="04020805060202030203" pitchFamily="82" charset="0"/>
                <a:cs typeface="Calibri"/>
              </a:rPr>
              <a:t>Mechanical Electrical &amp; Plumbing</a:t>
            </a:r>
          </a:p>
          <a:p>
            <a:pPr marL="12065" marR="5080" algn="just">
              <a:lnSpc>
                <a:spcPct val="101600"/>
              </a:lnSpc>
              <a:tabLst>
                <a:tab pos="313055" algn="l"/>
              </a:tabLst>
            </a:pPr>
            <a:r>
              <a:rPr lang="en-IN" sz="1800" b="1" spc="45" dirty="0">
                <a:solidFill>
                  <a:srgbClr val="001F60"/>
                </a:solidFill>
                <a:latin typeface="Colonna MT" panose="04020805060202030203" pitchFamily="82" charset="0"/>
                <a:cs typeface="Calibri"/>
              </a:rPr>
              <a:t> ( MEP 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05C0F0-1EB6-8217-F7C1-B5003D882DBE}"/>
              </a:ext>
            </a:extLst>
          </p:cNvPr>
          <p:cNvSpPr txBox="1"/>
          <p:nvPr/>
        </p:nvSpPr>
        <p:spPr>
          <a:xfrm>
            <a:off x="8365495" y="4711528"/>
            <a:ext cx="4243065" cy="3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5080" algn="just">
              <a:lnSpc>
                <a:spcPct val="101600"/>
              </a:lnSpc>
              <a:tabLst>
                <a:tab pos="313055" algn="l"/>
              </a:tabLst>
            </a:pPr>
            <a:r>
              <a:rPr lang="en-IN" sz="1800" b="1" spc="95" dirty="0">
                <a:solidFill>
                  <a:srgbClr val="001F60"/>
                </a:solidFill>
                <a:latin typeface="Colonna MT" panose="04020805060202030203" pitchFamily="82" charset="0"/>
                <a:cs typeface="Calibri"/>
              </a:rPr>
              <a:t>Project Management Consultant</a:t>
            </a:r>
            <a:endParaRPr lang="en-IN" sz="1800" b="1" spc="45" dirty="0">
              <a:solidFill>
                <a:srgbClr val="001F60"/>
              </a:solidFill>
              <a:latin typeface="Colonna MT" panose="04020805060202030203" pitchFamily="82" charset="0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0D30E7-013D-4373-B8AE-DF338D2FB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08" y="0"/>
            <a:ext cx="11532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66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7F465C-EEF7-477A-BC9A-19DE0D22A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20" r="1" b="18902"/>
          <a:stretch/>
        </p:blipFill>
        <p:spPr>
          <a:xfrm>
            <a:off x="5437" y="0"/>
            <a:ext cx="12160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7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E57795-B1EC-47D6-8F32-9E03ECE6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367" y="119179"/>
            <a:ext cx="8675352" cy="66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46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57B830-F8ED-45E9-AC38-3DA5E9177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09" y="812800"/>
            <a:ext cx="11888084" cy="55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56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19FC0E-659E-E3AD-7215-BA44B37E9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53" y="863600"/>
            <a:ext cx="11720087" cy="527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01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F869417F6C3D45868E431816830E72" ma:contentTypeVersion="15" ma:contentTypeDescription="Create a new document." ma:contentTypeScope="" ma:versionID="8c8a49fa295d701fe324c4c9383dc425">
  <xsd:schema xmlns:xsd="http://www.w3.org/2001/XMLSchema" xmlns:xs="http://www.w3.org/2001/XMLSchema" xmlns:p="http://schemas.microsoft.com/office/2006/metadata/properties" xmlns:ns1="http://schemas.microsoft.com/sharepoint/v3" xmlns:ns3="4bef4d91-ef47-4de8-98fb-7dacac351cd0" xmlns:ns4="393fd89c-316f-40f3-ad81-71d852963af1" targetNamespace="http://schemas.microsoft.com/office/2006/metadata/properties" ma:root="true" ma:fieldsID="6936982d35e0a01093e8eb461c261bef" ns1:_="" ns3:_="" ns4:_="">
    <xsd:import namespace="http://schemas.microsoft.com/sharepoint/v3"/>
    <xsd:import namespace="4bef4d91-ef47-4de8-98fb-7dacac351cd0"/>
    <xsd:import namespace="393fd89c-316f-40f3-ad81-71d852963af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f4d91-ef47-4de8-98fb-7dacac351c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3fd89c-316f-40f3-ad81-71d852963af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6A49135-08C3-4A39-9E86-C640E28DC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4B79C7-EDA5-4412-AD40-18F669CA5E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bef4d91-ef47-4de8-98fb-7dacac351cd0"/>
    <ds:schemaRef ds:uri="393fd89c-316f-40f3-ad81-71d852963a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FC3014-A2E0-4E8C-9147-9E55B69DD3A5}">
  <ds:schemaRefs>
    <ds:schemaRef ds:uri="http://www.w3.org/XML/1998/namespace"/>
    <ds:schemaRef ds:uri="393fd89c-316f-40f3-ad81-71d852963af1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4bef4d91-ef47-4de8-98fb-7dacac351cd0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049e3382-8cdc-477b-9317-951b04689668}" enabled="0" method="" siteId="{049e3382-8cdc-477b-9317-951b0468966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744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Bahnschrift</vt:lpstr>
      <vt:lpstr>Bookman Old Style</vt:lpstr>
      <vt:lpstr>Calibri</vt:lpstr>
      <vt:lpstr>Calibri Light</vt:lpstr>
      <vt:lpstr>Colonna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Dock leveler &amp; Fire rated  Rolling shutters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Jayakumar, Antony</dc:creator>
  <cp:lastModifiedBy>CSK CHANDRAN</cp:lastModifiedBy>
  <cp:revision>26</cp:revision>
  <dcterms:created xsi:type="dcterms:W3CDTF">2020-06-03T06:04:09Z</dcterms:created>
  <dcterms:modified xsi:type="dcterms:W3CDTF">2023-12-05T06:36:32Z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0x0101001CF869417F6C3D45868E431816830E72</vt:lpwstr>
  </property>
</Properties>
</file>